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0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8" y="9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2ECF05-F85E-4487-B56F-34692AF50F69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5264CA-E403-42D0-A4BD-CFE4BFE0D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287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6E16CF-7AD5-46E5-A1BE-E1A1719546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2F0E42-EF50-41C9-ACE2-14E1A8A786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805FEF-8F23-4101-A2F4-D07295E02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1E0827-9FE6-428B-926B-B645D571E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722FF2-4D48-47F1-A653-54036CC36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0502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9374D1-91AE-42DA-87F3-CA4174112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CAD9B8-954E-447B-940E-91A51CB840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B8BA87-5394-4802-8134-5238D5C6E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42FED5-90C5-4013-BEEF-A97DA59F0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9368-B2EF-4E52-BDE5-BBE817464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61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5707172-C727-45E5-BB28-343FB00FDA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C07947-ADF5-466E-96AB-3D152F48B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6CDD5E-D23D-441E-A520-6C40B05C0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342190-FE2E-4E71-A8A5-3B8FE927B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192D1B-7D92-4359-B062-110998AC7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128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838A9C-1188-474B-BF82-9E122017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F87392-34A8-499C-8B90-21105CA62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73DE23-02A4-4038-A45C-A53B086D6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530AA3-26E8-4DE9-B3A1-D8D6435BD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E2062D-9B3F-40A6-B26F-0275DBC97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222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A9E75-951A-42CD-BA83-18F80B8E4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093756-0CA7-421F-8C70-2686F267D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AF7D3C-DC01-4E48-A65C-6A2BE456D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41B91F-BD1E-40C2-AD1A-507CD6860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279564-9FC8-407C-BA04-378D1C125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385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522533-4915-4C30-BD10-A25BA5FB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078C27-E10C-4D7B-A44A-565F3F98B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D35CC8-8A1B-4E95-A72F-21702EA17F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4A97B4-261C-46C6-908C-5A1E1F28E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989174-610C-46DE-BB7E-71479C0AE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BA74FA-2CDE-48EB-9445-065B962D2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336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9DC180-9A92-47A4-B4D9-CA21A871B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6C903F-9340-4AE8-AC23-C2B646B19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361AB8-1905-4F21-BDED-81323D5E4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64064F-13BA-4BC2-A785-9A36FB1AF6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1D9C08-C915-41DA-9196-1FF0AE3C12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248E260-0A12-4DD2-B005-CE6217142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3E8B1C-7991-4C06-99B0-ADD01854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F92C06C-A9BE-46CC-BF18-1E566991E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177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FAC6E8-330B-41FB-ADFF-B70FD284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01C4CB-E59F-4592-A267-D41FF9B3B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A6D77A-1C2A-43A1-AB35-AD880795C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86187E-8D27-4412-A870-558FABC29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50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C2A0B9-6D5B-43D8-9DBD-4C0FAA263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AF859C-C882-4423-8E51-361CD9D11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C8425F-FD52-4CD8-A26B-D6D430AD3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144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73692A-4327-43FF-8687-3F465BD5A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2956F4-EEB7-47BC-8E11-9CA5FE0F4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6EC6F7-842C-4F53-B24A-FDAFFED4E5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86E58B-F5A3-4164-AB39-2779A6AEF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E03F84-1D7B-4918-8498-020E0643F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D8751D-7AC4-4E7B-BDD1-A51AC628C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6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C609D-4CFD-49F2-8C8F-32B8DBBD2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DD1D76-EBF5-424D-ACB1-FE3C65879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B3156E-4F25-4E98-94F5-354F114BE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7AAD84-C946-4BDB-B75C-460738FCD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F1E2D9-C8CF-4B24-A03A-44A90E1C5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D4AAC5-48E5-47B2-9347-B3C29646C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910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64AF853-96DE-457D-8FFF-F72B29B5A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469BDD-C224-4FDC-B88A-D44209FD2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44F504-ABAB-48BE-97C1-417E48408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BD6A4D-F94B-4675-B5B1-6DB191A0AE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C03C80-F7E4-429D-BD5D-3AC5C60F9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415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.worldbank.org/indicator/NY.GDP.PCAP.CD?locations=US" TargetMode="External"/><Relationship Id="rId3" Type="http://schemas.openxmlformats.org/officeDocument/2006/relationships/hyperlink" Target="https://news.koreadaily.com/2019/06/23/society/education/7357169.html" TargetMode="External"/><Relationship Id="rId7" Type="http://schemas.openxmlformats.org/officeDocument/2006/relationships/hyperlink" Target="https://unsplash.com/ko/%EC%82%AC%EC%A7%84/%EB%AF%B8%EA%B5%AD-%EA%B5%AD%EA%B8%B0%EC%9D%98-%EA%B7%BC%EC%A0%91-%EC%B4%AC%EC%98%81-%EC%82%AC%EC%A7%84-ZPVisr0s_hQ" TargetMode="External"/><Relationship Id="rId2" Type="http://schemas.openxmlformats.org/officeDocument/2006/relationships/hyperlink" Target="https://www.hankyung.com/news/app/newsview.php?aid=201006149924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ls.gov/iag/tgs/iag_index_naics.htm" TargetMode="External"/><Relationship Id="rId5" Type="http://schemas.openxmlformats.org/officeDocument/2006/relationships/hyperlink" Target="https://apps.bea.gov/iTable/?reqid=19&amp;step=2&amp;isuri=1&amp;categories=survey&amp;_gl=1*17feg98*_ga*OTYwNjQ5Mjk0LjE3MDY1MTQzMDI.*_ga_J4698JNNFT*MTcwNjUxNDMyOC4xLjEuMTcwNjUxNDM2OS4xOS4wLjA.#eyJhcHBpZCI6MTksInN0ZXBzIjpbMSwyLDMsM10sImRhdGEiOltbImNhdGVnb3JpZXMiLCJTdXJ2ZXkiXSxbIk5JUEFfVGFibGVfTGlzdCIsIjIwMSJdLFsiRmlyc3RfWWVhciIsIjIwMDAiXSxbIkxhc3RfWWVhciIsIjIwMjIiXSxbIlNjYWxlIiwiMCJdLFsiU2VyaWVzIiwiQSJdLFsiU2VsZWN0X2FsbF95ZWFycyIsIjEiXV19" TargetMode="External"/><Relationship Id="rId4" Type="http://schemas.openxmlformats.org/officeDocument/2006/relationships/hyperlink" Target="https://www.hankookilbo.com/News/Read/A2022091810320002512?did=NA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1DCE72-3CA5-4452-B489-57EA0AA144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4ED61-A573-4C99-AE95-F24E5DF1A8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65A50C3-2871-4032-AEB8-97D254220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6"/>
            <a:ext cx="12192000" cy="685646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1F24B29-C3BA-4640-998A-E4D6DF88CFC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D0EF69-D9A1-4CA0-A36B-C8821ED736F7}"/>
              </a:ext>
            </a:extLst>
          </p:cNvPr>
          <p:cNvSpPr txBox="1"/>
          <p:nvPr/>
        </p:nvSpPr>
        <p:spPr>
          <a:xfrm>
            <a:off x="6935390" y="1164811"/>
            <a:ext cx="47934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미국 내 </a:t>
            </a:r>
            <a:r>
              <a:rPr lang="ko-KR" altLang="en-US" sz="4000" b="1" dirty="0" err="1">
                <a:solidFill>
                  <a:schemeClr val="bg1"/>
                </a:solidFill>
              </a:rPr>
              <a:t>산업군별</a:t>
            </a:r>
            <a:r>
              <a:rPr lang="ko-KR" altLang="en-US" sz="4000" b="1" dirty="0">
                <a:solidFill>
                  <a:schemeClr val="bg1"/>
                </a:solidFill>
              </a:rPr>
              <a:t> </a:t>
            </a:r>
            <a:endParaRPr lang="en-US" altLang="ko-KR" sz="40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평균 연봉 비교분석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18FC64-A97D-4C6F-A8FF-A32CC76CB397}"/>
              </a:ext>
            </a:extLst>
          </p:cNvPr>
          <p:cNvSpPr txBox="1"/>
          <p:nvPr/>
        </p:nvSpPr>
        <p:spPr>
          <a:xfrm>
            <a:off x="7506890" y="2711058"/>
            <a:ext cx="36504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개요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자료 출처</a:t>
            </a:r>
            <a:r>
              <a:rPr lang="en-US" altLang="ko-KR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및</a:t>
            </a:r>
            <a:r>
              <a:rPr lang="en-US" altLang="ko-KR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설명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분석 그래프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결론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57B918-2429-46C2-B802-B3C65EC9CB28}"/>
              </a:ext>
            </a:extLst>
          </p:cNvPr>
          <p:cNvSpPr txBox="1"/>
          <p:nvPr/>
        </p:nvSpPr>
        <p:spPr>
          <a:xfrm>
            <a:off x="8193881" y="5953696"/>
            <a:ext cx="31861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bg1"/>
                </a:solidFill>
              </a:rPr>
              <a:t>발표자 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ko-KR" altLang="en-US" sz="2000" dirty="0" err="1">
                <a:solidFill>
                  <a:schemeClr val="bg1"/>
                </a:solidFill>
              </a:rPr>
              <a:t>변주영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880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chemeClr val="accent5">
                    <a:lumMod val="75000"/>
                  </a:schemeClr>
                </a:solidFill>
              </a:rPr>
              <a:t>Reference</a:t>
            </a:r>
            <a:endParaRPr lang="ko-KR" altLang="en-US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082BF04-0027-4F4D-8568-224F71553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3300"/>
            <a:ext cx="10515600" cy="51736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rgbClr val="231F20"/>
                </a:solidFill>
                <a:latin typeface="Apple SD Gothic Neo"/>
                <a:hlinkClick r:id="rId2"/>
              </a:rPr>
              <a:t>한국경제 </a:t>
            </a:r>
            <a:r>
              <a:rPr lang="en-US" altLang="ko-KR" sz="2000" dirty="0">
                <a:solidFill>
                  <a:srgbClr val="231F20"/>
                </a:solidFill>
                <a:latin typeface="Apple SD Gothic Neo"/>
                <a:hlinkClick r:id="rId2"/>
              </a:rPr>
              <a:t>- </a:t>
            </a:r>
            <a:r>
              <a:rPr lang="ko-KR" altLang="en-US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美기업들 </a:t>
            </a:r>
            <a:r>
              <a:rPr lang="en-US" altLang="ko-KR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"</a:t>
            </a:r>
            <a:r>
              <a:rPr lang="ko-KR" altLang="en-US" sz="2000" i="0" dirty="0" err="1">
                <a:solidFill>
                  <a:srgbClr val="121212"/>
                </a:solidFill>
                <a:effectLst/>
                <a:latin typeface="-apple-system"/>
                <a:hlinkClick r:id="rId2"/>
              </a:rPr>
              <a:t>수학ㆍ과학</a:t>
            </a:r>
            <a:r>
              <a:rPr lang="ko-KR" altLang="en-US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 전공자 어디 없나요</a:t>
            </a:r>
            <a:r>
              <a:rPr lang="en-US" altLang="ko-KR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"</a:t>
            </a:r>
            <a:endParaRPr lang="en-US" altLang="ko-KR" sz="2000" dirty="0">
              <a:hlinkClick r:id="rId3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hlinkClick r:id="rId3"/>
              </a:rPr>
              <a:t>중앙일보 </a:t>
            </a:r>
            <a:r>
              <a:rPr lang="en-US" altLang="ko-KR" sz="2000" dirty="0">
                <a:hlinkClick r:id="rId3"/>
              </a:rPr>
              <a:t>- </a:t>
            </a:r>
            <a:r>
              <a:rPr lang="en-US" altLang="ko-KR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['</a:t>
            </a:r>
            <a:r>
              <a:rPr lang="ko-KR" altLang="en-US" sz="2000" i="0" dirty="0" err="1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스템</a:t>
            </a:r>
            <a:r>
              <a:rPr lang="en-US" altLang="ko-KR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(STEM)' </a:t>
            </a:r>
            <a:r>
              <a:rPr lang="ko-KR" altLang="en-US" sz="2000" i="0" dirty="0" err="1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들여다</a:t>
            </a:r>
            <a:r>
              <a:rPr lang="ko-KR" altLang="en-US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 보기</a:t>
            </a:r>
            <a:r>
              <a:rPr lang="en-US" altLang="ko-KR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] 4</a:t>
            </a:r>
            <a:r>
              <a:rPr lang="ko-KR" altLang="en-US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차 산업혁명의 도래</a:t>
            </a:r>
            <a:endParaRPr lang="en-US" altLang="ko-KR" sz="2000" dirty="0">
              <a:solidFill>
                <a:srgbClr val="231F20"/>
              </a:solidFill>
              <a:latin typeface="Apple SD Gothic Neo"/>
              <a:hlinkClick r:id="rId4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rgbClr val="231F20"/>
                </a:solidFill>
                <a:latin typeface="Apple SD Gothic Neo"/>
                <a:hlinkClick r:id="rId4"/>
              </a:rPr>
              <a:t>한국일보 </a:t>
            </a:r>
            <a:r>
              <a:rPr lang="en-US" altLang="ko-KR" sz="2000" dirty="0">
                <a:solidFill>
                  <a:srgbClr val="231F20"/>
                </a:solidFill>
                <a:latin typeface="Apple SD Gothic Neo"/>
                <a:hlinkClick r:id="rId4"/>
              </a:rPr>
              <a:t>- </a:t>
            </a:r>
            <a:r>
              <a:rPr lang="ko-KR" altLang="en-US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미국도 </a:t>
            </a:r>
            <a:r>
              <a:rPr lang="en-US" altLang="ko-KR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"</a:t>
            </a:r>
            <a:r>
              <a:rPr lang="ko-KR" altLang="en-US" sz="2000" i="0" dirty="0" err="1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문송합니다</a:t>
            </a:r>
            <a:r>
              <a:rPr lang="en-US" altLang="ko-KR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"…</a:t>
            </a:r>
            <a:r>
              <a:rPr lang="ko-KR" altLang="en-US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그래도 희망은 있었다</a:t>
            </a:r>
            <a:endParaRPr lang="en-US" altLang="ko-KR" sz="2000" i="0" dirty="0">
              <a:solidFill>
                <a:srgbClr val="111111"/>
              </a:solidFill>
              <a:effectLst/>
              <a:latin typeface="Pretendard Variable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b="0" i="0" dirty="0">
                <a:solidFill>
                  <a:srgbClr val="212529"/>
                </a:solidFill>
                <a:effectLst/>
                <a:latin typeface="-apple-system"/>
                <a:hlinkClick r:id="rId5"/>
              </a:rPr>
              <a:t>BEA - Wages and Salaries Per Full-Time Equivalent Employee by Industry</a:t>
            </a:r>
            <a:endParaRPr lang="en-US" altLang="ko-KR" sz="2000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solidFill>
                  <a:srgbClr val="212529"/>
                </a:solidFill>
                <a:latin typeface="-apple-system"/>
                <a:hlinkClick r:id="rId6"/>
              </a:rPr>
              <a:t>BLS – Industries at a Glance</a:t>
            </a:r>
            <a:endParaRPr lang="en-US" altLang="ko-KR" sz="2000" dirty="0">
              <a:solidFill>
                <a:srgbClr val="212529"/>
              </a:solidFill>
              <a:latin typeface="-apple-system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dirty="0" err="1">
                <a:solidFill>
                  <a:srgbClr val="212529"/>
                </a:solidFill>
                <a:latin typeface="-apple-system"/>
                <a:hlinkClick r:id="rId7"/>
              </a:rPr>
              <a:t>Unsplash</a:t>
            </a:r>
            <a:r>
              <a:rPr lang="en-US" altLang="ko-KR" sz="2000" dirty="0">
                <a:solidFill>
                  <a:srgbClr val="212529"/>
                </a:solidFill>
                <a:latin typeface="-apple-system"/>
                <a:hlinkClick r:id="rId7"/>
              </a:rPr>
              <a:t> - US flag</a:t>
            </a:r>
            <a:endParaRPr lang="en-US" altLang="ko-KR" sz="2000" dirty="0">
              <a:solidFill>
                <a:srgbClr val="212529"/>
              </a:solidFill>
              <a:latin typeface="-apple-system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solidFill>
                  <a:srgbClr val="212529"/>
                </a:solidFill>
                <a:latin typeface="-apple-system"/>
                <a:hlinkClick r:id="rId8"/>
              </a:rPr>
              <a:t>World Bank – GDP per capita (current US$) – United States</a:t>
            </a:r>
            <a:endParaRPr lang="en-US" altLang="ko-KR" sz="2000" dirty="0">
              <a:solidFill>
                <a:srgbClr val="212529"/>
              </a:solidFill>
              <a:latin typeface="-apple-system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200" dirty="0">
              <a:solidFill>
                <a:srgbClr val="212529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436415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B09477-0698-489E-B8E9-54B0A6EF8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603" y="3346203"/>
            <a:ext cx="4075703" cy="2615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500" dirty="0">
                <a:solidFill>
                  <a:srgbClr val="FF0000"/>
                </a:solidFill>
              </a:rPr>
              <a:t>S  : S</a:t>
            </a:r>
            <a:r>
              <a:rPr lang="en-US" altLang="ko-KR" sz="3500" dirty="0"/>
              <a:t>cience</a:t>
            </a:r>
          </a:p>
          <a:p>
            <a:pPr marL="0" indent="0">
              <a:buNone/>
            </a:pPr>
            <a:r>
              <a:rPr lang="en-US" altLang="ko-KR" sz="3500" dirty="0">
                <a:solidFill>
                  <a:schemeClr val="accent6"/>
                </a:solidFill>
              </a:rPr>
              <a:t>T  : T</a:t>
            </a:r>
            <a:r>
              <a:rPr lang="en-US" altLang="ko-KR" sz="3500" dirty="0"/>
              <a:t>echnology</a:t>
            </a:r>
          </a:p>
          <a:p>
            <a:pPr marL="0" indent="0">
              <a:buNone/>
            </a:pPr>
            <a:r>
              <a:rPr lang="en-US" altLang="ko-KR" sz="3500" dirty="0">
                <a:solidFill>
                  <a:schemeClr val="accent1"/>
                </a:solidFill>
              </a:rPr>
              <a:t>E  : E</a:t>
            </a:r>
            <a:r>
              <a:rPr lang="en-US" altLang="ko-KR" sz="3500" dirty="0"/>
              <a:t>ngineering</a:t>
            </a:r>
          </a:p>
          <a:p>
            <a:pPr marL="0" indent="0">
              <a:buNone/>
            </a:pPr>
            <a:r>
              <a:rPr lang="en-US" altLang="ko-KR" sz="3500" dirty="0">
                <a:solidFill>
                  <a:schemeClr val="accent4"/>
                </a:solidFill>
              </a:rPr>
              <a:t>M : M</a:t>
            </a:r>
            <a:r>
              <a:rPr lang="en-US" altLang="ko-KR" sz="3500" dirty="0"/>
              <a:t>athematics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509D5-DF66-4D9F-BFAA-3E72665BA7CF}"/>
              </a:ext>
            </a:extLst>
          </p:cNvPr>
          <p:cNvSpPr txBox="1"/>
          <p:nvPr/>
        </p:nvSpPr>
        <p:spPr>
          <a:xfrm>
            <a:off x="926603" y="2294777"/>
            <a:ext cx="395343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b="1" dirty="0">
                <a:solidFill>
                  <a:srgbClr val="FF0000"/>
                </a:solidFill>
              </a:rPr>
              <a:t>S</a:t>
            </a:r>
            <a:r>
              <a:rPr lang="en-US" altLang="ko-KR" sz="3500" b="1" dirty="0">
                <a:solidFill>
                  <a:schemeClr val="accent6"/>
                </a:solidFill>
              </a:rPr>
              <a:t>T</a:t>
            </a:r>
            <a:r>
              <a:rPr lang="en-US" altLang="ko-KR" sz="3500" b="1" dirty="0">
                <a:solidFill>
                  <a:schemeClr val="accent1"/>
                </a:solidFill>
              </a:rPr>
              <a:t>E</a:t>
            </a:r>
            <a:r>
              <a:rPr lang="en-US" altLang="ko-KR" sz="3500" b="1" dirty="0">
                <a:solidFill>
                  <a:schemeClr val="accent4"/>
                </a:solidFill>
              </a:rPr>
              <a:t>M</a:t>
            </a:r>
            <a:endParaRPr lang="ko-KR" altLang="en-US" sz="3500" b="1" dirty="0">
              <a:solidFill>
                <a:schemeClr val="accent4"/>
              </a:solidFill>
            </a:endParaRPr>
          </a:p>
        </p:txBody>
      </p:sp>
      <p:pic>
        <p:nvPicPr>
          <p:cNvPr id="6" name="내용 개체 틀 4">
            <a:extLst>
              <a:ext uri="{FF2B5EF4-FFF2-40B4-BE49-F238E27FC236}">
                <a16:creationId xmlns:a16="http://schemas.microsoft.com/office/drawing/2014/main" id="{06E887E8-C9E1-4F2C-869B-9B909E68816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03" y="1007334"/>
            <a:ext cx="1367359" cy="72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45C874-F780-4685-B09F-38CC906FFDE2}"/>
              </a:ext>
            </a:extLst>
          </p:cNvPr>
          <p:cNvSpPr txBox="1"/>
          <p:nvPr/>
        </p:nvSpPr>
        <p:spPr>
          <a:xfrm>
            <a:off x="2590800" y="1167279"/>
            <a:ext cx="11116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미국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43AB2F3-4DB8-4E51-B4D5-4B497FD15ADE}"/>
              </a:ext>
            </a:extLst>
          </p:cNvPr>
          <p:cNvGrpSpPr>
            <a:grpSpLocks noChangeAspect="1"/>
          </p:cNvGrpSpPr>
          <p:nvPr/>
        </p:nvGrpSpPr>
        <p:grpSpPr>
          <a:xfrm>
            <a:off x="6258961" y="2970586"/>
            <a:ext cx="4357090" cy="798438"/>
            <a:chOff x="5631177" y="2119545"/>
            <a:chExt cx="6267772" cy="110532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185B111-AD56-47A5-A101-AE9A8BC43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31177" y="2119545"/>
              <a:ext cx="1677387" cy="619343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0C9D021-444C-4E59-9456-E38EA96D2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31177" y="2805747"/>
              <a:ext cx="6267772" cy="419122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CA8B050-C960-449E-A69A-69B3053FF7F8}"/>
                </a:ext>
              </a:extLst>
            </p:cNvPr>
            <p:cNvSpPr txBox="1"/>
            <p:nvPr/>
          </p:nvSpPr>
          <p:spPr>
            <a:xfrm>
              <a:off x="7247503" y="2348862"/>
              <a:ext cx="1631577" cy="323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2019.06.23</a:t>
              </a:r>
              <a:endParaRPr lang="ko-KR" altLang="en-US" sz="1500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87C2828-B70C-41B6-A1DE-FB165ABB00AE}"/>
              </a:ext>
            </a:extLst>
          </p:cNvPr>
          <p:cNvGrpSpPr>
            <a:grpSpLocks noChangeAspect="1"/>
          </p:cNvGrpSpPr>
          <p:nvPr/>
        </p:nvGrpSpPr>
        <p:grpSpPr>
          <a:xfrm>
            <a:off x="6272069" y="1908485"/>
            <a:ext cx="4071791" cy="798438"/>
            <a:chOff x="5495890" y="3616238"/>
            <a:chExt cx="6267771" cy="1229047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A2AA0998-8B63-4EC9-8727-8FA62B59B1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95891" y="3616238"/>
              <a:ext cx="1677387" cy="49023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A2B6619-DAD2-4DB8-964B-DCF0CCBB9C49}"/>
                </a:ext>
              </a:extLst>
            </p:cNvPr>
            <p:cNvSpPr txBox="1"/>
            <p:nvPr/>
          </p:nvSpPr>
          <p:spPr>
            <a:xfrm>
              <a:off x="7173278" y="3813105"/>
              <a:ext cx="251011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2010.06.14</a:t>
              </a:r>
              <a:endParaRPr lang="ko-KR" altLang="en-US" sz="1500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17281E0E-36EE-4E88-92FB-EB2DE6453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95890" y="4188135"/>
              <a:ext cx="6267771" cy="657150"/>
            </a:xfrm>
            <a:prstGeom prst="rect">
              <a:avLst/>
            </a:prstGeom>
          </p:spPr>
        </p:pic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5BDD418-DC10-4805-AD4A-90B583D74099}"/>
              </a:ext>
            </a:extLst>
          </p:cNvPr>
          <p:cNvGrpSpPr>
            <a:grpSpLocks noChangeAspect="1"/>
          </p:cNvGrpSpPr>
          <p:nvPr/>
        </p:nvGrpSpPr>
        <p:grpSpPr>
          <a:xfrm>
            <a:off x="6185098" y="4046567"/>
            <a:ext cx="3984008" cy="2045066"/>
            <a:chOff x="6209315" y="4211862"/>
            <a:chExt cx="4426676" cy="2272296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CCB144C-4138-4CD3-B032-783F4A85D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72068" y="4211862"/>
              <a:ext cx="1210775" cy="535198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8271A2C-C791-41CB-99CA-1FA01EDEBB4C}"/>
                </a:ext>
              </a:extLst>
            </p:cNvPr>
            <p:cNvSpPr txBox="1"/>
            <p:nvPr/>
          </p:nvSpPr>
          <p:spPr>
            <a:xfrm>
              <a:off x="7482843" y="4371530"/>
              <a:ext cx="181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2022.09.18</a:t>
              </a:r>
              <a:endParaRPr lang="ko-KR" altLang="en-US" sz="1500" dirty="0"/>
            </a:p>
          </p:txBody>
        </p: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E40B8673-0C56-4535-980D-6DCE602AE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72068" y="4780826"/>
              <a:ext cx="4363923" cy="572953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EE45B6F-825E-46D5-81AF-DA11B35C8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209315" y="5379201"/>
              <a:ext cx="4095961" cy="11049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227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자료 출처 및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E7A81E1F-F02C-4E9D-9A2F-37B8B93E8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588" y="5024580"/>
            <a:ext cx="11537577" cy="149738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ko-KR" sz="3500" b="1" dirty="0"/>
              <a:t>NAICS</a:t>
            </a:r>
            <a:r>
              <a:rPr lang="en-US" altLang="ko-KR" dirty="0"/>
              <a:t> </a:t>
            </a:r>
          </a:p>
          <a:p>
            <a:pPr marL="0" indent="0">
              <a:buNone/>
            </a:pPr>
            <a:endParaRPr lang="en-US" altLang="ko-KR" sz="1000" dirty="0"/>
          </a:p>
          <a:p>
            <a:r>
              <a:rPr lang="ko-KR" altLang="en-US" sz="1600" dirty="0"/>
              <a:t>북미 산업 분류 시스템 </a:t>
            </a:r>
            <a:r>
              <a:rPr lang="en-US" altLang="ko-KR" sz="1600" dirty="0"/>
              <a:t>(The North American Industry Classification System) </a:t>
            </a:r>
            <a:r>
              <a:rPr lang="ko-KR" altLang="en-US" sz="1600" dirty="0"/>
              <a:t>의 약자</a:t>
            </a:r>
            <a:endParaRPr lang="en-US" altLang="ko-KR" sz="1600" dirty="0"/>
          </a:p>
          <a:p>
            <a:r>
              <a:rPr lang="ko-KR" altLang="en-US" sz="1600" b="0" i="0" dirty="0">
                <a:solidFill>
                  <a:srgbClr val="4D5156"/>
                </a:solidFill>
                <a:effectLst/>
                <a:latin typeface="Apple SD Gothic Neo"/>
              </a:rPr>
              <a:t>美</a:t>
            </a:r>
            <a:r>
              <a:rPr lang="ko-KR" altLang="en-US" sz="1100" b="0" i="0" dirty="0">
                <a:solidFill>
                  <a:srgbClr val="4D5156"/>
                </a:solidFill>
                <a:effectLst/>
                <a:latin typeface="Apple SD Gothic Neo"/>
              </a:rPr>
              <a:t> </a:t>
            </a:r>
            <a:r>
              <a:rPr lang="ko-KR" altLang="en-US" sz="1600" dirty="0"/>
              <a:t>연방 통계 기관이 미국 기업 경제와 관련된 통계 데이터를 수집</a:t>
            </a:r>
            <a:r>
              <a:rPr lang="en-US" altLang="ko-KR" sz="1600" dirty="0"/>
              <a:t>, </a:t>
            </a:r>
            <a:r>
              <a:rPr lang="ko-KR" altLang="en-US" sz="1600" dirty="0"/>
              <a:t>분석 및 발표 등에 사용하기 위한 목적으로 산업을 분류한 표준</a:t>
            </a:r>
            <a:endParaRPr lang="en-US" altLang="ko-KR" sz="1600" dirty="0"/>
          </a:p>
          <a:p>
            <a:pPr marL="0" indent="0">
              <a:buNone/>
            </a:pPr>
            <a:endParaRPr lang="ko-KR" altLang="en-US" sz="22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A596E5B-AA5C-43C1-ACAC-DC4FFE09A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41" y="1084726"/>
            <a:ext cx="7144871" cy="108169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3FD541E-77E1-4593-A928-2D0F70938F36}"/>
              </a:ext>
            </a:extLst>
          </p:cNvPr>
          <p:cNvSpPr txBox="1"/>
          <p:nvPr/>
        </p:nvSpPr>
        <p:spPr>
          <a:xfrm>
            <a:off x="7862047" y="1163908"/>
            <a:ext cx="272527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U.S. Bureau of Economic Analysis (BEA)</a:t>
            </a:r>
          </a:p>
          <a:p>
            <a:endParaRPr lang="en-US" altLang="ko-KR" sz="500" b="0" i="0" dirty="0">
              <a:solidFill>
                <a:srgbClr val="4D5156"/>
              </a:solidFill>
              <a:effectLst/>
              <a:latin typeface="Apple SD Gothic Neo"/>
            </a:endParaRPr>
          </a:p>
          <a:p>
            <a:r>
              <a:rPr lang="ko-KR" altLang="en-US" b="0" i="0" dirty="0">
                <a:solidFill>
                  <a:srgbClr val="4D5156"/>
                </a:solidFill>
                <a:effectLst/>
                <a:latin typeface="Apple SD Gothic Neo"/>
              </a:rPr>
              <a:t>美</a:t>
            </a:r>
            <a:r>
              <a:rPr lang="ko-KR" altLang="en-US" dirty="0"/>
              <a:t> 경제분석국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699B1289-18C1-4CA8-9066-17DCAFA023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40" y="2362929"/>
            <a:ext cx="7264445" cy="232865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D65B662-F81C-4D0A-BD54-7D5923FD9850}"/>
              </a:ext>
            </a:extLst>
          </p:cNvPr>
          <p:cNvSpPr txBox="1"/>
          <p:nvPr/>
        </p:nvSpPr>
        <p:spPr>
          <a:xfrm>
            <a:off x="7862047" y="2899429"/>
            <a:ext cx="40341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『</a:t>
            </a:r>
            <a:r>
              <a:rPr lang="en-US" altLang="ko-KR" dirty="0"/>
              <a:t>Wages and Salaries Per Full-Time Equivalent Employee by Industry</a:t>
            </a:r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』</a:t>
            </a:r>
          </a:p>
          <a:p>
            <a:endParaRPr lang="en-US" altLang="ko-KR" b="0" i="0" dirty="0">
              <a:solidFill>
                <a:srgbClr val="444447"/>
              </a:solidFill>
              <a:effectLst/>
              <a:latin typeface="-apple-system"/>
            </a:endParaRPr>
          </a:p>
          <a:p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『 </a:t>
            </a:r>
            <a:r>
              <a:rPr lang="ko-KR" altLang="en-US" dirty="0"/>
              <a:t>업종별 정규직 근로자 </a:t>
            </a:r>
            <a:r>
              <a:rPr lang="en-US" altLang="ko-KR" dirty="0"/>
              <a:t>1</a:t>
            </a:r>
            <a:r>
              <a:rPr lang="ko-KR" altLang="en-US" dirty="0"/>
              <a:t>인당 임금 및 급여</a:t>
            </a:r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』</a:t>
            </a:r>
          </a:p>
        </p:txBody>
      </p:sp>
    </p:spTree>
    <p:extLst>
      <p:ext uri="{BB962C8B-B14F-4D97-AF65-F5344CB8AC3E}">
        <p14:creationId xmlns:p14="http://schemas.microsoft.com/office/powerpoint/2010/main" val="1212194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3B1BDA4-3B10-4086-8253-46E4F6FBE4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966"/>
          <a:stretch/>
        </p:blipFill>
        <p:spPr>
          <a:xfrm>
            <a:off x="3515423" y="978759"/>
            <a:ext cx="7624800" cy="555547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E991001-BA2C-42FC-9D64-F9F70AF70578}"/>
              </a:ext>
            </a:extLst>
          </p:cNvPr>
          <p:cNvSpPr/>
          <p:nvPr/>
        </p:nvSpPr>
        <p:spPr>
          <a:xfrm>
            <a:off x="837708" y="1232965"/>
            <a:ext cx="1976284" cy="448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 </a:t>
            </a:r>
            <a:r>
              <a:rPr lang="ko-KR" altLang="en-US" dirty="0"/>
              <a:t>컬럼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2CDAA00-5EE8-4731-993A-D14BCBEDBDEA}"/>
              </a:ext>
            </a:extLst>
          </p:cNvPr>
          <p:cNvSpPr/>
          <p:nvPr/>
        </p:nvSpPr>
        <p:spPr>
          <a:xfrm>
            <a:off x="926199" y="1993982"/>
            <a:ext cx="991091" cy="34806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대분류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82B9F9B-ED9D-414C-8167-BF21E449DC75}"/>
              </a:ext>
            </a:extLst>
          </p:cNvPr>
          <p:cNvSpPr/>
          <p:nvPr/>
        </p:nvSpPr>
        <p:spPr>
          <a:xfrm>
            <a:off x="1229720" y="2459048"/>
            <a:ext cx="991091" cy="34806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중분류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2B89989-DBFA-468C-9707-3492FD1DE7CF}"/>
              </a:ext>
            </a:extLst>
          </p:cNvPr>
          <p:cNvSpPr/>
          <p:nvPr/>
        </p:nvSpPr>
        <p:spPr>
          <a:xfrm>
            <a:off x="1576798" y="2924114"/>
            <a:ext cx="991091" cy="34806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소분류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F63E59-F9D5-4F04-A535-7E4C1D0FC496}"/>
              </a:ext>
            </a:extLst>
          </p:cNvPr>
          <p:cNvSpPr txBox="1"/>
          <p:nvPr/>
        </p:nvSpPr>
        <p:spPr>
          <a:xfrm>
            <a:off x="1594124" y="3701846"/>
            <a:ext cx="646331" cy="34806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3000" dirty="0"/>
              <a:t>…</a:t>
            </a:r>
            <a:endParaRPr lang="ko-KR" altLang="en-US" sz="30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FCCA028-B472-4C6C-8ACC-55D5187EB315}"/>
              </a:ext>
            </a:extLst>
          </p:cNvPr>
          <p:cNvSpPr/>
          <p:nvPr/>
        </p:nvSpPr>
        <p:spPr>
          <a:xfrm>
            <a:off x="4034141" y="1681316"/>
            <a:ext cx="2808000" cy="469588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8C8975-AC7F-4C29-A3D8-B7F5091A1663}"/>
              </a:ext>
            </a:extLst>
          </p:cNvPr>
          <p:cNvSpPr txBox="1"/>
          <p:nvPr/>
        </p:nvSpPr>
        <p:spPr>
          <a:xfrm>
            <a:off x="796413" y="4666390"/>
            <a:ext cx="228305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그러므로</a:t>
            </a:r>
            <a:r>
              <a:rPr lang="en-US" altLang="ko-KR" sz="1500" dirty="0"/>
              <a:t>, </a:t>
            </a:r>
            <a:r>
              <a:rPr lang="ko-KR" altLang="en-US" sz="1500" dirty="0"/>
              <a:t>문자열 앞의 공백 수를 카운트해서 소분류를 추출</a:t>
            </a:r>
            <a:r>
              <a:rPr lang="en-US" altLang="ko-KR" sz="1500" dirty="0"/>
              <a:t>!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1244172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6FC6884-3E09-4C41-B300-AC8200DB5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055" y="877386"/>
            <a:ext cx="8551889" cy="58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3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645AEC7-3423-406B-AE10-6D35E41A2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091" y="851647"/>
            <a:ext cx="8615818" cy="588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42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C3FF1AA-AE98-42E6-87F8-2D4B6CCF16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29" y="939778"/>
            <a:ext cx="10327341" cy="577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72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73B37CC-FFAA-4E83-9869-9D6BC7C00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35" y="897616"/>
            <a:ext cx="10533529" cy="572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207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결론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A2ADE0E-D950-4476-9966-2CE264A66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588" y="1030942"/>
            <a:ext cx="11537577" cy="5491026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미국에서 전통적으로 임금이 높은 </a:t>
            </a:r>
            <a:r>
              <a:rPr lang="ko-KR" altLang="en-US" sz="2000" dirty="0" err="1"/>
              <a:t>직업군</a:t>
            </a:r>
            <a:r>
              <a:rPr lang="ko-KR" altLang="en-US" sz="2000" dirty="0"/>
              <a:t> </a:t>
            </a:r>
            <a:r>
              <a:rPr lang="en-US" altLang="ko-KR" sz="2000" dirty="0"/>
              <a:t>: </a:t>
            </a:r>
            <a:r>
              <a:rPr lang="ko-KR" altLang="en-US" sz="2000" dirty="0"/>
              <a:t>금융</a:t>
            </a:r>
            <a:r>
              <a:rPr lang="en-US" altLang="ko-KR" sz="2000" dirty="0"/>
              <a:t>(</a:t>
            </a:r>
            <a:r>
              <a:rPr lang="ko-KR" altLang="en-US" sz="2000" dirty="0"/>
              <a:t>회계</a:t>
            </a:r>
            <a:r>
              <a:rPr lang="en-US" altLang="ko-KR" sz="2000" dirty="0"/>
              <a:t>, </a:t>
            </a:r>
            <a:r>
              <a:rPr lang="ko-KR" altLang="en-US" sz="2000" dirty="0"/>
              <a:t>재무</a:t>
            </a:r>
            <a:r>
              <a:rPr lang="en-US" altLang="ko-KR" sz="2000" dirty="0"/>
              <a:t>, </a:t>
            </a:r>
            <a:r>
              <a:rPr lang="ko-KR" altLang="en-US" sz="2000" dirty="0"/>
              <a:t>보험 등</a:t>
            </a:r>
            <a:r>
              <a:rPr lang="en-US" altLang="ko-KR" sz="2000" dirty="0"/>
              <a:t>)</a:t>
            </a:r>
            <a:br>
              <a:rPr lang="en-US" altLang="ko-KR" sz="2000" dirty="0"/>
            </a:br>
            <a:r>
              <a:rPr lang="ko-KR" altLang="en-US" sz="2000" dirty="0"/>
              <a:t>미국에서  최근 가장  임금이 높은 </a:t>
            </a:r>
            <a:r>
              <a:rPr lang="ko-KR" altLang="en-US" sz="2000" dirty="0" err="1"/>
              <a:t>직업군</a:t>
            </a:r>
            <a:r>
              <a:rPr lang="ko-KR" altLang="en-US" sz="2000" dirty="0"/>
              <a:t> </a:t>
            </a:r>
            <a:r>
              <a:rPr lang="en-US" altLang="ko-KR" sz="2000" dirty="0"/>
              <a:t>: IT </a:t>
            </a:r>
            <a:r>
              <a:rPr lang="ko-KR" altLang="en-US" sz="2000" dirty="0"/>
              <a:t>직종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r>
              <a:rPr lang="en-US" altLang="ko-KR" sz="2000" dirty="0"/>
              <a:t>IT </a:t>
            </a:r>
            <a:r>
              <a:rPr lang="ko-KR" altLang="en-US" sz="2000" dirty="0"/>
              <a:t>직종의 부상 기조는 </a:t>
            </a:r>
            <a:r>
              <a:rPr lang="en-US" altLang="ko-KR" sz="2000" dirty="0"/>
              <a:t>2000</a:t>
            </a:r>
            <a:r>
              <a:rPr lang="ko-KR" altLang="en-US" sz="2000" dirty="0"/>
              <a:t>년대 들어서 꾸준하게 유지되었지만</a:t>
            </a:r>
            <a:r>
              <a:rPr lang="en-US" altLang="ko-KR" sz="2000" dirty="0"/>
              <a:t>, </a:t>
            </a:r>
            <a:br>
              <a:rPr lang="en-US" altLang="ko-KR" sz="2000" dirty="0"/>
            </a:br>
            <a:r>
              <a:rPr lang="ko-KR" altLang="en-US" sz="2000" dirty="0"/>
              <a:t>빅데이터</a:t>
            </a:r>
            <a:r>
              <a:rPr lang="en-US" altLang="ko-KR" sz="2000" dirty="0"/>
              <a:t>, </a:t>
            </a:r>
            <a:r>
              <a:rPr lang="ko-KR" altLang="en-US" sz="2000" dirty="0"/>
              <a:t>블록체인 등의 기술이 더해지며 더더욱 산업이 빠르게 성장하였고</a:t>
            </a:r>
            <a:r>
              <a:rPr lang="en-US" altLang="ko-KR" sz="2000" dirty="0"/>
              <a:t>, </a:t>
            </a:r>
            <a:br>
              <a:rPr lang="en-US" altLang="ko-KR" sz="2000" dirty="0"/>
            </a:br>
            <a:r>
              <a:rPr lang="ko-KR" altLang="en-US" sz="2000" dirty="0"/>
              <a:t>결정적으로 </a:t>
            </a:r>
            <a:r>
              <a:rPr lang="en-US" altLang="ko-KR" sz="2000" dirty="0"/>
              <a:t>2020</a:t>
            </a:r>
            <a:r>
              <a:rPr lang="ko-KR" altLang="en-US" sz="2000" dirty="0"/>
              <a:t>년에 코로나 사태가 발생하면서 </a:t>
            </a:r>
            <a:r>
              <a:rPr lang="ko-KR" altLang="en-US" sz="2000" dirty="0" err="1"/>
              <a:t>언택트</a:t>
            </a:r>
            <a:r>
              <a:rPr lang="ko-KR" altLang="en-US" sz="2000" dirty="0"/>
              <a:t> 기술의 중요성이 더욱 부각되며 마침내 미국에서 가장 고임금을 받는 직종이 되었다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en-US" altLang="ko-KR" sz="2000" dirty="0"/>
          </a:p>
          <a:p>
            <a:r>
              <a:rPr lang="ko-KR" altLang="en-US" sz="2000" dirty="0"/>
              <a:t>데이터 처리 서비스 </a:t>
            </a:r>
            <a:r>
              <a:rPr lang="ko-KR" altLang="en-US" sz="2000" dirty="0" err="1"/>
              <a:t>직군의</a:t>
            </a:r>
            <a:r>
              <a:rPr lang="ko-KR" altLang="en-US" sz="2000" dirty="0"/>
              <a:t> 평균 임금은 같은 기간동안 </a:t>
            </a:r>
            <a:r>
              <a:rPr lang="en-US" altLang="ko-KR" sz="2000" dirty="0"/>
              <a:t>3.26</a:t>
            </a:r>
            <a:r>
              <a:rPr lang="ko-KR" altLang="en-US" sz="2000" dirty="0"/>
              <a:t>배나 상승하며 미국인의 평균 임금   상승률을 훨씬 상회했으나</a:t>
            </a:r>
            <a:r>
              <a:rPr lang="en-US" altLang="ko-KR" sz="2000" dirty="0"/>
              <a:t>, </a:t>
            </a:r>
            <a:r>
              <a:rPr lang="ko-KR" altLang="en-US" sz="2000" dirty="0"/>
              <a:t>소매업</a:t>
            </a:r>
            <a:r>
              <a:rPr lang="en-US" altLang="ko-KR" sz="2000" dirty="0"/>
              <a:t>, </a:t>
            </a:r>
            <a:r>
              <a:rPr lang="ko-KR" altLang="en-US" sz="2000" dirty="0"/>
              <a:t>농업</a:t>
            </a:r>
            <a:r>
              <a:rPr lang="en-US" altLang="ko-KR" sz="2000" dirty="0"/>
              <a:t>, </a:t>
            </a:r>
            <a:r>
              <a:rPr lang="ko-KR" altLang="en-US" sz="2000" dirty="0"/>
              <a:t>창고업 등 실물과 관련된 직종은 </a:t>
            </a:r>
            <a:r>
              <a:rPr lang="en-US" altLang="ko-KR" sz="2000" dirty="0"/>
              <a:t>1.5 ~ 1.8</a:t>
            </a:r>
            <a:r>
              <a:rPr lang="ko-KR" altLang="en-US" sz="2000" dirty="0"/>
              <a:t>배 정도만 오르며</a:t>
            </a:r>
            <a:r>
              <a:rPr lang="en-US" altLang="ko-KR" sz="2000" dirty="0"/>
              <a:t>,</a:t>
            </a:r>
            <a:r>
              <a:rPr lang="ko-KR" altLang="en-US" sz="2000" dirty="0"/>
              <a:t> 상대적으로 저조한 상승률을 보였다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0421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1016</TotalTime>
  <Words>310</Words>
  <Application>Microsoft Office PowerPoint</Application>
  <PresentationFormat>와이드스크린</PresentationFormat>
  <Paragraphs>53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Apple SD Gothic Neo</vt:lpstr>
      <vt:lpstr>-apple-system</vt:lpstr>
      <vt:lpstr>Pretendard Variable</vt:lpstr>
      <vt:lpstr>맑은 고딕</vt:lpstr>
      <vt:lpstr>한컴 고딕</vt:lpstr>
      <vt:lpstr>Arial</vt:lpstr>
      <vt:lpstr>Wingdings</vt:lpstr>
      <vt:lpstr>Office 테마</vt:lpstr>
      <vt:lpstr>PowerPoint 프레젠테이션</vt:lpstr>
      <vt:lpstr>개요</vt:lpstr>
      <vt:lpstr>자료 출처 및 설명</vt:lpstr>
      <vt:lpstr>분석 그래프</vt:lpstr>
      <vt:lpstr>분석 그래프</vt:lpstr>
      <vt:lpstr>분석 그래프</vt:lpstr>
      <vt:lpstr>분석 그래프</vt:lpstr>
      <vt:lpstr>분석 그래프</vt:lpstr>
      <vt:lpstr>결론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kdp</dc:creator>
  <cp:lastModifiedBy>변주영</cp:lastModifiedBy>
  <cp:revision>38</cp:revision>
  <dcterms:created xsi:type="dcterms:W3CDTF">2024-01-29T13:14:14Z</dcterms:created>
  <dcterms:modified xsi:type="dcterms:W3CDTF">2024-05-05T07:50:10Z</dcterms:modified>
</cp:coreProperties>
</file>

<file path=docProps/thumbnail.jpeg>
</file>